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661" r:id="rId2"/>
    <p:sldId id="991" r:id="rId3"/>
    <p:sldId id="992" r:id="rId4"/>
    <p:sldId id="993" r:id="rId5"/>
    <p:sldId id="994" r:id="rId6"/>
    <p:sldId id="995" r:id="rId7"/>
    <p:sldId id="996" r:id="rId8"/>
    <p:sldId id="997" r:id="rId9"/>
    <p:sldId id="998" r:id="rId10"/>
    <p:sldId id="999" r:id="rId11"/>
    <p:sldId id="1000" r:id="rId12"/>
    <p:sldId id="1001" r:id="rId13"/>
    <p:sldId id="1002" r:id="rId14"/>
    <p:sldId id="1003" r:id="rId15"/>
    <p:sldId id="1004" r:id="rId16"/>
    <p:sldId id="1005" r:id="rId17"/>
  </p:sldIdLst>
  <p:sldSz cx="12192000" cy="6858000"/>
  <p:notesSz cx="6858000" cy="97139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59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6AE8F6"/>
    <a:srgbClr val="2894F6"/>
    <a:srgbClr val="0975D7"/>
    <a:srgbClr val="0054AB"/>
    <a:srgbClr val="91C9FB"/>
    <a:srgbClr val="114CD7"/>
    <a:srgbClr val="5481FF"/>
    <a:srgbClr val="590101"/>
    <a:srgbClr val="850014"/>
    <a:srgbClr val="8402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5" autoAdjust="0"/>
    <p:restoredTop sz="95122" autoAdjust="0"/>
  </p:normalViewPr>
  <p:slideViewPr>
    <p:cSldViewPr snapToGrid="0">
      <p:cViewPr varScale="1">
        <p:scale>
          <a:sx n="85" d="100"/>
          <a:sy n="85" d="100"/>
        </p:scale>
        <p:origin x="11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9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-2388" y="-96"/>
      </p:cViewPr>
      <p:guideLst>
        <p:guide orient="horz" pos="3059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" Target="../theme/theme3.xml"/><Relationship Id="rId4" Type="http://schemas.openxmlformats.org/officeDocument/2006/relationships/image" Target="../media/image3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434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90" tIns="47345" rIns="94690" bIns="47345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/>
            </a:lvl1pPr>
          </a:lstStyle>
          <a:p>
            <a:pPr>
              <a:defRPr/>
            </a:pPr>
            <a:r>
              <a:rPr lang="de-DE"/>
              <a:t>Wissensmanagement – Das lernende Unternehmen</a:t>
            </a:r>
          </a:p>
          <a:p>
            <a:pPr>
              <a:defRPr/>
            </a:pPr>
            <a:r>
              <a:rPr lang="de-DE"/>
              <a:t>Prof. Dr. Andreas Dengel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28138"/>
            <a:ext cx="47117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90" tIns="47345" rIns="94690" bIns="47345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100" b="0"/>
            </a:lvl1pPr>
          </a:lstStyle>
          <a:p>
            <a:pPr>
              <a:defRPr/>
            </a:pPr>
            <a:r>
              <a:rPr lang="de-DE"/>
              <a:t>Executive Master of Business Administration Programm</a:t>
            </a:r>
          </a:p>
          <a:p>
            <a:pPr>
              <a:defRPr/>
            </a:pPr>
            <a:r>
              <a:rPr lang="de-DE"/>
              <a:t>Johannes Gutenberg Universität Mainz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228138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90" tIns="47345" rIns="94690" bIns="47345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100" b="0"/>
            </a:lvl1pPr>
          </a:lstStyle>
          <a:p>
            <a:pPr>
              <a:defRPr/>
            </a:pPr>
            <a:fld id="{C1C20BE9-AA43-5F42-A125-047C1B1AF1D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6292850" y="0"/>
          <a:ext cx="5603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4" name="Bitmap" r:id="rId3" imgW="1762371" imgH="1886213" progId="">
                  <p:embed/>
                </p:oleObj>
              </mc:Choice>
              <mc:Fallback>
                <p:oleObj name="Bitmap" r:id="rId3" imgW="1762371" imgH="1886213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850" y="0"/>
                        <a:ext cx="5603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81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90" tIns="47345" rIns="94690" bIns="47345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 b="0">
                <a:latin typeface="Times New Roman" pitchFamily="-111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90" tIns="47345" rIns="94690" bIns="47345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 b="0">
                <a:latin typeface="Times New Roman" pitchFamily="-111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3675" y="728663"/>
            <a:ext cx="6472238" cy="3641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13275"/>
            <a:ext cx="502920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90" tIns="47345" rIns="94690" bIns="473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28138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90" tIns="47345" rIns="94690" bIns="47345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 b="0">
                <a:latin typeface="Times New Roman" pitchFamily="-111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228138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90" tIns="47345" rIns="94690" bIns="47345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 b="0">
                <a:latin typeface="Times New Roman" pitchFamily="-111" charset="0"/>
              </a:defRPr>
            </a:lvl1pPr>
          </a:lstStyle>
          <a:p>
            <a:pPr>
              <a:defRPr/>
            </a:pPr>
            <a:fld id="{DF312B66-0DD7-E94D-9EF6-071BE39CA4A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506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1" charset="0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1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1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1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85223F-4323-9F49-9E9A-2664FF242071}" type="slidenum">
              <a:rPr lang="de-DE">
                <a:latin typeface="Arial" pitchFamily="-107" charset="0"/>
              </a:rPr>
              <a:pPr/>
              <a:t>1</a:t>
            </a:fld>
            <a:endParaRPr lang="de-DE">
              <a:latin typeface="Arial" pitchFamily="-107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3675" y="728663"/>
            <a:ext cx="6472238" cy="3641725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284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 smtClean="0"/>
              <a:t>Latin</a:t>
            </a:r>
            <a:r>
              <a:rPr lang="de-DE" b="0" dirty="0" smtClean="0"/>
              <a:t> </a:t>
            </a:r>
            <a:r>
              <a:rPr lang="de-DE" b="0" i="1" dirty="0" err="1" smtClean="0"/>
              <a:t>documentum</a:t>
            </a:r>
            <a:r>
              <a:rPr lang="de-DE" b="0" dirty="0" smtClean="0"/>
              <a:t>, </a:t>
            </a:r>
            <a:r>
              <a:rPr lang="de-DE" b="0" dirty="0" err="1" smtClean="0"/>
              <a:t>which</a:t>
            </a:r>
            <a:r>
              <a:rPr lang="de-DE" b="0" dirty="0" smtClean="0"/>
              <a:t> </a:t>
            </a:r>
            <a:r>
              <a:rPr lang="de-DE" b="0" dirty="0" err="1" smtClean="0"/>
              <a:t>denotes</a:t>
            </a:r>
            <a:r>
              <a:rPr lang="de-DE" b="0" dirty="0" smtClean="0"/>
              <a:t> a "</a:t>
            </a:r>
            <a:r>
              <a:rPr lang="de-DE" b="0" dirty="0" err="1" smtClean="0"/>
              <a:t>teaching</a:t>
            </a:r>
            <a:r>
              <a:rPr lang="de-DE" b="0" dirty="0" smtClean="0"/>
              <a:t>" </a:t>
            </a:r>
            <a:r>
              <a:rPr lang="de-DE" b="0" dirty="0" err="1" smtClean="0"/>
              <a:t>or</a:t>
            </a:r>
            <a:r>
              <a:rPr lang="de-DE" b="0" dirty="0" smtClean="0"/>
              <a:t> "</a:t>
            </a:r>
            <a:r>
              <a:rPr lang="de-DE" b="0" dirty="0" err="1" smtClean="0"/>
              <a:t>lesson</a:t>
            </a:r>
            <a:r>
              <a:rPr lang="de-DE" b="0" dirty="0" smtClean="0"/>
              <a:t>":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312B66-0DD7-E94D-9EF6-071BE39CA4A6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97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90000" y="415926"/>
            <a:ext cx="2794000" cy="545147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8000" y="415926"/>
            <a:ext cx="8178800" cy="545147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752600"/>
            <a:ext cx="5486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486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752600"/>
            <a:ext cx="11176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3306" name="Text Box 10"/>
          <p:cNvSpPr txBox="1">
            <a:spLocks noChangeArrowheads="1"/>
          </p:cNvSpPr>
          <p:nvPr/>
        </p:nvSpPr>
        <p:spPr bwMode="auto">
          <a:xfrm>
            <a:off x="2492389" y="6283789"/>
            <a:ext cx="93112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b="0" dirty="0" smtClean="0">
                <a:solidFill>
                  <a:srgbClr val="0D0D0D"/>
                </a:solidFill>
                <a:latin typeface="Corbel"/>
                <a:ea typeface="ＭＳ Ｐゴシック" pitchFamily="-65" charset="-128"/>
                <a:cs typeface="Corbel"/>
                <a:sym typeface="Zapf Dingbats" pitchFamily="-65" charset="2"/>
              </a:rPr>
              <a:t>muhammad_ali.chattha@dfki.de  -  2</a:t>
            </a:r>
            <a:r>
              <a:rPr lang="de-DE" sz="1000" b="0" dirty="0" smtClean="0">
                <a:solidFill>
                  <a:srgbClr val="0D0D0D"/>
                </a:solidFill>
                <a:latin typeface="Corbel"/>
                <a:ea typeface="ＭＳ Ｐゴシック" pitchFamily="-65" charset="-128"/>
                <a:cs typeface="Corbel"/>
              </a:rPr>
              <a:t>019  - p. </a:t>
            </a:r>
            <a:fld id="{E7DB39FC-C065-0945-BB66-4ED95C73B41C}" type="slidenum">
              <a:rPr lang="de-DE" sz="1000" b="0" smtClean="0">
                <a:solidFill>
                  <a:srgbClr val="0D0D0D"/>
                </a:solidFill>
                <a:latin typeface="Corbel"/>
                <a:ea typeface="ＭＳ Ｐゴシック" pitchFamily="-65" charset="-128"/>
                <a:cs typeface="Corbel"/>
              </a:rPr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="0" dirty="0" smtClean="0">
              <a:solidFill>
                <a:srgbClr val="0D0D0D"/>
              </a:solidFill>
              <a:latin typeface="Corbel"/>
              <a:ea typeface="ＭＳ Ｐゴシック" pitchFamily="-65" charset="-128"/>
              <a:cs typeface="Corbel"/>
            </a:endParaRPr>
          </a:p>
        </p:txBody>
      </p:sp>
      <p:sp>
        <p:nvSpPr>
          <p:cNvPr id="183307" name="Rectangle 11"/>
          <p:cNvSpPr>
            <a:spLocks noChangeArrowheads="1"/>
          </p:cNvSpPr>
          <p:nvPr/>
        </p:nvSpPr>
        <p:spPr bwMode="auto">
          <a:xfrm>
            <a:off x="2133600" y="5662614"/>
            <a:ext cx="1930400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762000">
              <a:defRPr/>
            </a:pPr>
            <a:r>
              <a:rPr lang="de-DE" sz="1000">
                <a:solidFill>
                  <a:schemeClr val="bg1"/>
                </a:solidFill>
              </a:rPr>
              <a:t>WM/04.02 S. </a:t>
            </a:r>
            <a:fld id="{861E10BC-27A0-C042-8AE5-A93320ABC815}" type="slidenum">
              <a:rPr lang="de-DE" sz="1000">
                <a:solidFill>
                  <a:schemeClr val="bg1"/>
                </a:solidFill>
              </a:rPr>
              <a:pPr defTabSz="762000">
                <a:defRPr/>
              </a:pPr>
              <a:t>‹#›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83308" name="Rectangle 12"/>
          <p:cNvSpPr>
            <a:spLocks noChangeArrowheads="1"/>
          </p:cNvSpPr>
          <p:nvPr/>
        </p:nvSpPr>
        <p:spPr bwMode="auto">
          <a:xfrm>
            <a:off x="2133600" y="5662614"/>
            <a:ext cx="1930400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762000">
              <a:defRPr/>
            </a:pPr>
            <a:r>
              <a:rPr lang="de-DE" sz="1000">
                <a:solidFill>
                  <a:schemeClr val="bg1"/>
                </a:solidFill>
              </a:rPr>
              <a:t>WM/04.02 S. </a:t>
            </a:r>
            <a:fld id="{A46C1856-7FE5-3A49-AB96-C18035ABFA94}" type="slidenum">
              <a:rPr lang="de-DE" sz="1000">
                <a:solidFill>
                  <a:schemeClr val="bg1"/>
                </a:solidFill>
              </a:rPr>
              <a:pPr defTabSz="762000">
                <a:defRPr/>
              </a:pPr>
              <a:t>‹#›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83311" name="Rectangle 15"/>
          <p:cNvSpPr>
            <a:spLocks noChangeArrowheads="1"/>
          </p:cNvSpPr>
          <p:nvPr userDrawn="1"/>
        </p:nvSpPr>
        <p:spPr bwMode="auto">
          <a:xfrm>
            <a:off x="2133600" y="6613526"/>
            <a:ext cx="1930400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762000">
              <a:defRPr/>
            </a:pPr>
            <a:r>
              <a:rPr lang="de-DE" sz="1000">
                <a:solidFill>
                  <a:schemeClr val="bg1"/>
                </a:solidFill>
              </a:rPr>
              <a:t>WM/04-05 S. </a:t>
            </a:r>
            <a:fld id="{BDE7214F-9D3F-0E46-BAE0-B4776B7388C2}" type="slidenum">
              <a:rPr lang="de-DE" sz="1000">
                <a:solidFill>
                  <a:schemeClr val="bg1"/>
                </a:solidFill>
              </a:rPr>
              <a:pPr defTabSz="762000">
                <a:defRPr/>
              </a:pPr>
              <a:t>‹#›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72535" y="279747"/>
            <a:ext cx="8750300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pic>
        <p:nvPicPr>
          <p:cNvPr id="13" name="Bild 12" descr="Bildschirmfoto 2012-10-25 um 09.24.15.png"/>
          <p:cNvPicPr>
            <a:picLocks noChangeAspect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774" y="237509"/>
            <a:ext cx="2969832" cy="711541"/>
          </a:xfrm>
          <a:prstGeom prst="rect">
            <a:avLst/>
          </a:prstGeom>
        </p:spPr>
      </p:pic>
      <p:sp>
        <p:nvSpPr>
          <p:cNvPr id="14" name="Rectangle 14"/>
          <p:cNvSpPr>
            <a:spLocks noChangeArrowheads="1"/>
          </p:cNvSpPr>
          <p:nvPr userDrawn="1"/>
        </p:nvSpPr>
        <p:spPr bwMode="auto">
          <a:xfrm>
            <a:off x="8459395" y="240582"/>
            <a:ext cx="3349489" cy="711995"/>
          </a:xfrm>
          <a:prstGeom prst="rect">
            <a:avLst/>
          </a:prstGeom>
          <a:gradFill rotWithShape="0">
            <a:gsLst>
              <a:gs pos="10000">
                <a:schemeClr val="bg1">
                  <a:gamma/>
                  <a:tint val="0"/>
                  <a:invGamma/>
                </a:schemeClr>
              </a:gs>
              <a:gs pos="92000">
                <a:schemeClr val="bg1">
                  <a:alpha val="47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2800">
              <a:ea typeface="ＭＳ Ｐゴシック" charset="-128"/>
              <a:cs typeface="+mn-cs"/>
            </a:endParaRPr>
          </a:p>
        </p:txBody>
      </p:sp>
      <p:sp>
        <p:nvSpPr>
          <p:cNvPr id="17" name="Rectangle 9"/>
          <p:cNvSpPr>
            <a:spLocks noChangeArrowheads="1"/>
          </p:cNvSpPr>
          <p:nvPr userDrawn="1"/>
        </p:nvSpPr>
        <p:spPr bwMode="auto">
          <a:xfrm>
            <a:off x="1152001" y="6559200"/>
            <a:ext cx="10656884" cy="70201"/>
          </a:xfrm>
          <a:prstGeom prst="rect">
            <a:avLst/>
          </a:prstGeom>
          <a:noFill/>
          <a:ln w="9525">
            <a:solidFill>
              <a:srgbClr val="C6C6C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DE" sz="2400">
              <a:solidFill>
                <a:srgbClr val="C6C6C6"/>
              </a:solidFill>
            </a:endParaRPr>
          </a:p>
        </p:txBody>
      </p:sp>
      <p:sp>
        <p:nvSpPr>
          <p:cNvPr id="19" name="Rectangle 10"/>
          <p:cNvSpPr>
            <a:spLocks noChangeArrowheads="1"/>
          </p:cNvSpPr>
          <p:nvPr userDrawn="1"/>
        </p:nvSpPr>
        <p:spPr bwMode="auto">
          <a:xfrm>
            <a:off x="374650" y="222251"/>
            <a:ext cx="11432119" cy="713749"/>
          </a:xfrm>
          <a:prstGeom prst="rect">
            <a:avLst/>
          </a:prstGeom>
          <a:noFill/>
          <a:ln w="9525">
            <a:solidFill>
              <a:srgbClr val="C6C6C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DE" sz="2400">
              <a:solidFill>
                <a:srgbClr val="C6C6C6"/>
              </a:solidFill>
            </a:endParaRPr>
          </a:p>
        </p:txBody>
      </p:sp>
      <p:pic>
        <p:nvPicPr>
          <p:cNvPr id="20" name="Bild 19" descr="Bildschirmfoto 2016-05-05 um 17.56.05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6356978"/>
            <a:ext cx="692150" cy="2868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ln>
            <a:noFill/>
          </a:ln>
          <a:solidFill>
            <a:srgbClr val="0D0D0D"/>
          </a:solidFill>
          <a:latin typeface="Corbel"/>
          <a:ea typeface="ＭＳ Ｐゴシック" pitchFamily="-111" charset="-128"/>
          <a:cs typeface="Corbe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A0A0A0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A0A0A0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A0A0A0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A0A0A0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A0A0A0"/>
          </a:solidFill>
          <a:latin typeface="Arial" pitchFamily="-11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A0A0A0"/>
          </a:solidFill>
          <a:latin typeface="Arial" pitchFamily="-11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A0A0A0"/>
          </a:solidFill>
          <a:latin typeface="Arial" pitchFamily="-11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A0A0A0"/>
          </a:solidFill>
          <a:latin typeface="Arial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Zapf Dingbats" pitchFamily="-111" charset="2"/>
        <a:buChar char="I"/>
        <a:defRPr sz="2400">
          <a:solidFill>
            <a:srgbClr val="2F3754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Helvetica CE" pitchFamily="-111" charset="-18"/>
        <a:buChar char="–"/>
        <a:defRPr sz="2000">
          <a:solidFill>
            <a:srgbClr val="2F3754"/>
          </a:solidFill>
          <a:latin typeface="+mn-lt"/>
          <a:ea typeface="ＭＳ Ｐゴシック" pitchFamily="-11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2F3754"/>
          </a:solidFill>
          <a:latin typeface="+mn-lt"/>
          <a:ea typeface="ＭＳ Ｐゴシック" pitchFamily="-11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2F3754"/>
          </a:solidFill>
          <a:latin typeface="+mn-lt"/>
          <a:ea typeface="ＭＳ Ｐゴシック" pitchFamily="-11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2F3754"/>
          </a:solidFill>
          <a:latin typeface="+mn-lt"/>
          <a:ea typeface="ＭＳ Ｐゴシック" pitchFamily="-111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2F3754"/>
          </a:solidFill>
          <a:latin typeface="+mn-lt"/>
          <a:ea typeface="ＭＳ Ｐゴシック" pitchFamily="-111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2F3754"/>
          </a:solidFill>
          <a:latin typeface="+mn-lt"/>
          <a:ea typeface="ＭＳ Ｐゴシック" pitchFamily="-111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2F3754"/>
          </a:solidFill>
          <a:latin typeface="+mn-lt"/>
          <a:ea typeface="ＭＳ Ｐゴシック" pitchFamily="-111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2F3754"/>
          </a:solidFill>
          <a:latin typeface="+mn-lt"/>
          <a:ea typeface="ＭＳ Ｐゴシック" pitchFamily="-111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gif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9400"/>
            <a:ext cx="8750300" cy="627063"/>
          </a:xfrm>
        </p:spPr>
        <p:txBody>
          <a:bodyPr/>
          <a:lstStyle/>
          <a:p>
            <a:pPr eaLnBrk="1" hangingPunct="1"/>
            <a:r>
              <a:rPr lang="de-DE" dirty="0">
                <a:ea typeface="ＭＳ Ｐゴシック" pitchFamily="-107" charset="-128"/>
                <a:cs typeface="ＭＳ Ｐゴシック" pitchFamily="-107" charset="-128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2" y="1417462"/>
            <a:ext cx="11754026" cy="35544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KINN does not require accurate predictions by the expert model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2625" y="1312583"/>
            <a:ext cx="8761413" cy="34163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Zapf Dingbats" pitchFamily="-111" charset="2"/>
              <a:buChar char="I"/>
              <a:defRPr sz="2400">
                <a:solidFill>
                  <a:srgbClr val="2F3754"/>
                </a:solidFill>
                <a:latin typeface="+mn-lt"/>
                <a:ea typeface="ＭＳ Ｐゴシック" pitchFamily="-111" charset="-128"/>
                <a:cs typeface="ＭＳ Ｐゴシック" pitchFamily="-111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Helvetica CE" pitchFamily="-111" charset="-18"/>
              <a:buChar char="–"/>
              <a:defRPr sz="2000"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lvl="1"/>
            <a:endParaRPr lang="en-US" b="0" kern="0" dirty="0"/>
          </a:p>
        </p:txBody>
      </p:sp>
      <p:sp>
        <p:nvSpPr>
          <p:cNvPr id="6" name="Rectangle 5"/>
          <p:cNvSpPr/>
          <p:nvPr/>
        </p:nvSpPr>
        <p:spPr>
          <a:xfrm>
            <a:off x="466164" y="1635738"/>
            <a:ext cx="65173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kern="0" dirty="0"/>
              <a:t>Noisy expert </a:t>
            </a:r>
            <a:r>
              <a:rPr lang="en-US" sz="2400" b="0" kern="0" dirty="0" err="1"/>
              <a:t>perdictions</a:t>
            </a:r>
            <a:r>
              <a:rPr lang="en-US" sz="2400" b="0" kern="0" dirty="0"/>
              <a:t> and full training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kern="0" dirty="0"/>
              <a:t>Baseline NN MSE: 5.90​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kern="0" dirty="0"/>
              <a:t>Baseline Expert model MSE : 7.81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kern="0" dirty="0"/>
              <a:t>KINN MSE: 3.09</a:t>
            </a:r>
            <a:endParaRPr lang="en-US" sz="2000" b="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457" y="2328235"/>
            <a:ext cx="5705162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5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5" y="181136"/>
            <a:ext cx="8750300" cy="627063"/>
          </a:xfrm>
        </p:spPr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KINN is robust enough to handle poor expert predictions with reduced dataset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72535" y="1386716"/>
            <a:ext cx="8565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Trained over 10% of the training set with noisy expert </a:t>
            </a:r>
            <a:r>
              <a:rPr lang="en-US" sz="2400" b="0" dirty="0" smtClean="0"/>
              <a:t>predictions</a:t>
            </a:r>
            <a:endParaRPr lang="en-US" b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Baseline NN MSE: 6.68​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Baseline Expert model MSE : 7.81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KINN MSE: 3.73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28" y="2352297"/>
            <a:ext cx="5705162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06" y="190100"/>
            <a:ext cx="8750300" cy="627063"/>
          </a:xfrm>
        </p:spPr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KINN is not adversely effected if one domain does not contain any information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39271" y="144769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Full training set with zero expert </a:t>
            </a:r>
            <a:r>
              <a:rPr lang="en-US" sz="2400" b="0" dirty="0" smtClean="0"/>
              <a:t>predictions</a:t>
            </a:r>
            <a:endParaRPr lang="en-US" sz="2400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Baseline NN MSE: 5.90​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Baseline Expert model MSE : 621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KINN MSE: 5.92</a:t>
            </a:r>
          </a:p>
          <a:p>
            <a:endParaRPr lang="en-US" sz="24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/>
              <a:t>Full </a:t>
            </a:r>
            <a:r>
              <a:rPr lang="en-US" sz="2400" b="0" dirty="0"/>
              <a:t>training set with garbage values from </a:t>
            </a:r>
            <a:r>
              <a:rPr lang="en-US" sz="2400" b="0" dirty="0" smtClean="0"/>
              <a:t>expert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Baseline NN MSE: 5.90​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Baseline Expert model MSE : 9.04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KINN MSE: 5.91</a:t>
            </a:r>
          </a:p>
        </p:txBody>
      </p:sp>
    </p:spTree>
    <p:extLst>
      <p:ext uri="{BB962C8B-B14F-4D97-AF65-F5344CB8AC3E}">
        <p14:creationId xmlns:p14="http://schemas.microsoft.com/office/powerpoint/2010/main" val="132305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Experiments Summarized</a:t>
            </a:r>
            <a:endParaRPr lang="en-US" sz="2400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8938754"/>
              </p:ext>
            </p:extLst>
          </p:nvPr>
        </p:nvGraphicFramePr>
        <p:xfrm>
          <a:off x="609599" y="1570408"/>
          <a:ext cx="11080378" cy="4140109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1846729"/>
                <a:gridCol w="3522837"/>
                <a:gridCol w="1736327"/>
                <a:gridCol w="903291"/>
                <a:gridCol w="1826659"/>
                <a:gridCol w="1244535"/>
              </a:tblGrid>
              <a:tr h="3764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Experiment</a:t>
                      </a:r>
                      <a:endParaRPr lang="en-US" sz="1400" dirty="0"/>
                    </a:p>
                  </a:txBody>
                  <a:tcPr marL="76186" marR="76186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 marL="76186" marR="76186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% of</a:t>
                      </a:r>
                      <a:r>
                        <a:rPr lang="en-US" sz="1400" baseline="0" dirty="0" smtClean="0"/>
                        <a:t> training data</a:t>
                      </a:r>
                      <a:endParaRPr lang="en-US" sz="1400" dirty="0"/>
                    </a:p>
                  </a:txBody>
                  <a:tcPr marL="76186" marR="76186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MSE</a:t>
                      </a:r>
                      <a:endParaRPr lang="en-US" sz="1400" dirty="0"/>
                    </a:p>
                  </a:txBody>
                  <a:tcPr marL="76186" marR="76186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35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DNN</a:t>
                      </a:r>
                      <a:endParaRPr lang="en-US" sz="1400" b="1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Expert Network</a:t>
                      </a:r>
                      <a:endParaRPr lang="en-US" sz="1400" b="1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KINN</a:t>
                      </a:r>
                      <a:endParaRPr lang="en-US" sz="1400" b="1" dirty="0"/>
                    </a:p>
                  </a:txBody>
                  <a:tcPr marL="76186" marR="76186"/>
                </a:tc>
              </a:tr>
              <a:tr h="5214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Accurate</a:t>
                      </a:r>
                      <a:r>
                        <a:rPr lang="en-US" sz="1400" baseline="0" dirty="0" smtClean="0"/>
                        <a:t> Expert &amp; Full training set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5.90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1.24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0.74</a:t>
                      </a:r>
                      <a:endParaRPr lang="en-US" sz="1400" b="1" dirty="0"/>
                    </a:p>
                  </a:txBody>
                  <a:tcPr marL="76186" marR="76186"/>
                </a:tc>
              </a:tr>
              <a:tr h="3764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76186" marR="76186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Accurate</a:t>
                      </a:r>
                      <a:r>
                        <a:rPr lang="en-US" sz="1400" baseline="0" dirty="0" smtClean="0"/>
                        <a:t> Expert &amp; reduced training set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6.36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1.52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.89</a:t>
                      </a:r>
                      <a:endParaRPr lang="en-US" sz="1400" b="1" dirty="0"/>
                    </a:p>
                  </a:txBody>
                  <a:tcPr marL="76186" marR="76186"/>
                </a:tc>
              </a:tr>
              <a:tr h="3764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6.68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2.67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1.53</a:t>
                      </a:r>
                      <a:endParaRPr lang="en-US" sz="1400" b="1" dirty="0"/>
                    </a:p>
                  </a:txBody>
                  <a:tcPr marL="76186" marR="76186"/>
                </a:tc>
              </a:tr>
              <a:tr h="5214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Noisy expert &amp;</a:t>
                      </a:r>
                      <a:r>
                        <a:rPr lang="en-US" sz="1400" baseline="0" dirty="0" smtClean="0"/>
                        <a:t> Full training set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5.90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7.81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3.09</a:t>
                      </a:r>
                      <a:endParaRPr lang="en-US" sz="1400" b="1" dirty="0"/>
                    </a:p>
                  </a:txBody>
                  <a:tcPr marL="76186" marR="76186"/>
                </a:tc>
              </a:tr>
              <a:tr h="5214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Noisy expert &amp; reduced training</a:t>
                      </a:r>
                      <a:r>
                        <a:rPr lang="en-US" sz="1400" baseline="0" dirty="0" smtClean="0"/>
                        <a:t> set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6.68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7.81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3.73</a:t>
                      </a:r>
                      <a:endParaRPr lang="en-US" sz="1400" b="1" dirty="0"/>
                    </a:p>
                  </a:txBody>
                  <a:tcPr marL="76186" marR="76186"/>
                </a:tc>
              </a:tr>
              <a:tr h="521447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Zero expert</a:t>
                      </a:r>
                      <a:r>
                        <a:rPr lang="en-US" sz="1400" baseline="0" dirty="0" smtClean="0"/>
                        <a:t> pred. &amp; full training set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5.90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621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5.92</a:t>
                      </a:r>
                      <a:endParaRPr lang="en-US" sz="1400" b="1" dirty="0"/>
                    </a:p>
                  </a:txBody>
                  <a:tcPr marL="76186" marR="76186"/>
                </a:tc>
              </a:tr>
              <a:tr h="52144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Delayed</a:t>
                      </a:r>
                      <a:r>
                        <a:rPr lang="en-US" sz="1400" baseline="0" dirty="0" smtClean="0"/>
                        <a:t> expert pred. &amp; full training set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5.90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9.04</a:t>
                      </a:r>
                      <a:endParaRPr lang="en-US" sz="1400" dirty="0"/>
                    </a:p>
                  </a:txBody>
                  <a:tcPr marL="76186" marR="761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5.91</a:t>
                      </a:r>
                      <a:endParaRPr lang="en-US" sz="1400" b="1" dirty="0"/>
                    </a:p>
                  </a:txBody>
                  <a:tcPr marL="76186" marR="7618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82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Conclusion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48235" y="1572579"/>
            <a:ext cx="79516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KINN achieves three key 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Significant reduction in data required for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Provision of a lower bound on the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Faster convergence of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71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Future work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72534" y="1675691"/>
            <a:ext cx="68888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smtClean="0"/>
              <a:t>Multi step ahead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smtClean="0"/>
              <a:t>Testing on benchmark time series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smtClean="0"/>
              <a:t>Better conditioning on expert </a:t>
            </a:r>
            <a:r>
              <a:rPr lang="en-US" sz="2400" b="0" dirty="0" smtClean="0"/>
              <a:t>network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562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Thank You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63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6101" y="254675"/>
            <a:ext cx="10079058" cy="627063"/>
          </a:xfrm>
        </p:spPr>
        <p:txBody>
          <a:bodyPr anchor="ctr"/>
          <a:lstStyle/>
          <a:p>
            <a:r>
              <a:rPr lang="en-US" sz="2400" dirty="0" smtClean="0">
                <a:solidFill>
                  <a:srgbClr val="0054AB"/>
                </a:solidFill>
              </a:rPr>
              <a:t>Neural Networks have achieved amazing performance in many domains</a:t>
            </a:r>
            <a:endParaRPr lang="de-DE" sz="2400" dirty="0">
              <a:solidFill>
                <a:srgbClr val="0054AB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21327257">
            <a:off x="1503323" y="3662589"/>
            <a:ext cx="2151529" cy="2200454"/>
            <a:chOff x="1089932" y="1494262"/>
            <a:chExt cx="2151529" cy="2200454"/>
          </a:xfrm>
        </p:grpSpPr>
        <p:sp>
          <p:nvSpPr>
            <p:cNvPr id="9" name="TextBox 8"/>
            <p:cNvSpPr txBox="1"/>
            <p:nvPr/>
          </p:nvSpPr>
          <p:spPr>
            <a:xfrm>
              <a:off x="1156447" y="3356162"/>
              <a:ext cx="2018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Image Classification</a:t>
              </a:r>
              <a:endParaRPr lang="en-US" b="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932" y="1494262"/>
              <a:ext cx="2151529" cy="18619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832659" y="1248477"/>
            <a:ext cx="3305942" cy="2404573"/>
            <a:chOff x="4049532" y="1559858"/>
            <a:chExt cx="3929058" cy="23357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532" y="1559858"/>
              <a:ext cx="3929058" cy="196452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166648" y="3557078"/>
              <a:ext cx="3204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Object detection and Recognition</a:t>
              </a:r>
              <a:endParaRPr lang="en-US" b="0" dirty="0"/>
            </a:p>
          </p:txBody>
        </p:sp>
      </p:grpSp>
      <p:grpSp>
        <p:nvGrpSpPr>
          <p:cNvPr id="18" name="Group 17"/>
          <p:cNvGrpSpPr/>
          <p:nvPr/>
        </p:nvGrpSpPr>
        <p:grpSpPr>
          <a:xfrm rot="21261318">
            <a:off x="8424078" y="1904708"/>
            <a:ext cx="3189508" cy="2133806"/>
            <a:chOff x="8195806" y="1201270"/>
            <a:chExt cx="3189508" cy="213380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282" y="1201270"/>
              <a:ext cx="1443704" cy="14437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806" y="1960427"/>
              <a:ext cx="1781911" cy="86651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570120" y="2996522"/>
              <a:ext cx="28151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Natural language Processing</a:t>
              </a:r>
              <a:endParaRPr lang="en-US" b="0" dirty="0"/>
            </a:p>
          </p:txBody>
        </p:sp>
      </p:grpSp>
      <p:grpSp>
        <p:nvGrpSpPr>
          <p:cNvPr id="23" name="Group 22"/>
          <p:cNvGrpSpPr/>
          <p:nvPr/>
        </p:nvGrpSpPr>
        <p:grpSpPr>
          <a:xfrm rot="739773">
            <a:off x="7469095" y="4066563"/>
            <a:ext cx="2787436" cy="1761858"/>
            <a:chOff x="8345541" y="3739432"/>
            <a:chExt cx="2787436" cy="176185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0208" y="3739432"/>
              <a:ext cx="1362769" cy="84289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541" y="4084759"/>
              <a:ext cx="1358154" cy="135815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627327" y="5162736"/>
              <a:ext cx="8242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AI bots</a:t>
              </a:r>
              <a:endParaRPr lang="en-US" b="0" dirty="0"/>
            </a:p>
          </p:txBody>
        </p:sp>
      </p:grpSp>
      <p:grpSp>
        <p:nvGrpSpPr>
          <p:cNvPr id="26" name="Group 25"/>
          <p:cNvGrpSpPr/>
          <p:nvPr/>
        </p:nvGrpSpPr>
        <p:grpSpPr>
          <a:xfrm rot="180682">
            <a:off x="4225322" y="4038514"/>
            <a:ext cx="2752166" cy="2255533"/>
            <a:chOff x="3656894" y="3916147"/>
            <a:chExt cx="2752166" cy="225553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894" y="3916147"/>
              <a:ext cx="2752166" cy="182315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211277" y="5833126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Self driving cars</a:t>
              </a:r>
              <a:endParaRPr lang="en-US" b="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483075" y="1088242"/>
            <a:ext cx="1955844" cy="1677852"/>
            <a:chOff x="2478638" y="4679945"/>
            <a:chExt cx="1955844" cy="167785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8638" y="4679945"/>
              <a:ext cx="1955844" cy="129988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2493059" y="6019243"/>
              <a:ext cx="1927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Document Analysis</a:t>
              </a:r>
              <a:endParaRPr lang="en-US" b="0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255058" y="6335657"/>
            <a:ext cx="2959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/>
              <a:t>Disclaimer: No copyright infringement is intended</a:t>
            </a:r>
            <a:endParaRPr lang="en-US" sz="1000" b="0" dirty="0"/>
          </a:p>
        </p:txBody>
      </p:sp>
      <p:grpSp>
        <p:nvGrpSpPr>
          <p:cNvPr id="44" name="Group 43"/>
          <p:cNvGrpSpPr/>
          <p:nvPr/>
        </p:nvGrpSpPr>
        <p:grpSpPr>
          <a:xfrm>
            <a:off x="742523" y="1380572"/>
            <a:ext cx="2829638" cy="2076351"/>
            <a:chOff x="742523" y="1380572"/>
            <a:chExt cx="2829638" cy="207635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0476">
              <a:off x="742523" y="1380572"/>
              <a:ext cx="2829638" cy="1758203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 rot="20685586">
              <a:off x="1728313" y="3118369"/>
              <a:ext cx="1586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Text generation</a:t>
              </a:r>
              <a:endParaRPr lang="en-US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5884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54AB"/>
                </a:solidFill>
              </a:rPr>
              <a:t>Neural Networks are data hungry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553" y="1480785"/>
            <a:ext cx="4509247" cy="46863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2535" y="1480785"/>
            <a:ext cx="6602006" cy="338554"/>
            <a:chOff x="372535" y="1480785"/>
            <a:chExt cx="6602006" cy="338554"/>
          </a:xfrm>
        </p:grpSpPr>
        <p:sp>
          <p:nvSpPr>
            <p:cNvPr id="4" name="TextBox 3"/>
            <p:cNvSpPr txBox="1"/>
            <p:nvPr/>
          </p:nvSpPr>
          <p:spPr>
            <a:xfrm>
              <a:off x="833717" y="1480785"/>
              <a:ext cx="6140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smtClean="0"/>
                <a:t>Neural networks require a lot of data to optimize its parameters</a:t>
              </a:r>
              <a:endParaRPr lang="en-US" b="0" dirty="0"/>
            </a:p>
          </p:txBody>
        </p:sp>
        <p:sp>
          <p:nvSpPr>
            <p:cNvPr id="5" name="Pfeil nach rechts 34"/>
            <p:cNvSpPr>
              <a:spLocks noChangeArrowheads="1"/>
            </p:cNvSpPr>
            <p:nvPr/>
          </p:nvSpPr>
          <p:spPr bwMode="auto">
            <a:xfrm>
              <a:off x="372535" y="1527217"/>
              <a:ext cx="282488" cy="245690"/>
            </a:xfrm>
            <a:prstGeom prst="rightArrow">
              <a:avLst>
                <a:gd name="adj1" fmla="val 50000"/>
                <a:gd name="adj2" fmla="val 56540"/>
              </a:avLst>
            </a:prstGeom>
            <a:solidFill>
              <a:schemeClr val="bg1">
                <a:alpha val="5882"/>
              </a:schemeClr>
            </a:solidFill>
            <a:ln w="12700" cmpd="sng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ts val="900"/>
                </a:spcBef>
              </a:pPr>
              <a:endParaRPr lang="en-US" sz="2000" b="0" dirty="0">
                <a:solidFill>
                  <a:srgbClr val="074873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00" y="1882588"/>
            <a:ext cx="4608682" cy="35231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9553" y="6338047"/>
            <a:ext cx="4379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/>
              <a:t>Adam Coates at AI Frontiers: AI for 100 Million People with Deep Learning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2535" y="2054760"/>
            <a:ext cx="6602006" cy="584775"/>
            <a:chOff x="372535" y="1480785"/>
            <a:chExt cx="6602006" cy="584775"/>
          </a:xfrm>
        </p:grpSpPr>
        <p:sp>
          <p:nvSpPr>
            <p:cNvPr id="12" name="TextBox 11"/>
            <p:cNvSpPr txBox="1"/>
            <p:nvPr/>
          </p:nvSpPr>
          <p:spPr>
            <a:xfrm>
              <a:off x="833717" y="1480785"/>
              <a:ext cx="61408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smtClean="0"/>
                <a:t>Allowed Giants , Google, Facebook, Microsoft etc. to leverage the power of neural nets</a:t>
              </a:r>
              <a:endParaRPr lang="en-US" b="0" dirty="0"/>
            </a:p>
          </p:txBody>
        </p:sp>
        <p:sp>
          <p:nvSpPr>
            <p:cNvPr id="13" name="Pfeil nach rechts 34"/>
            <p:cNvSpPr>
              <a:spLocks noChangeArrowheads="1"/>
            </p:cNvSpPr>
            <p:nvPr/>
          </p:nvSpPr>
          <p:spPr bwMode="auto">
            <a:xfrm>
              <a:off x="372535" y="1527217"/>
              <a:ext cx="282488" cy="245690"/>
            </a:xfrm>
            <a:prstGeom prst="rightArrow">
              <a:avLst>
                <a:gd name="adj1" fmla="val 50000"/>
                <a:gd name="adj2" fmla="val 56540"/>
              </a:avLst>
            </a:prstGeom>
            <a:solidFill>
              <a:schemeClr val="bg1">
                <a:alpha val="5882"/>
              </a:schemeClr>
            </a:solidFill>
            <a:ln w="12700" cmpd="sng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ts val="900"/>
                </a:spcBef>
              </a:pPr>
              <a:endParaRPr lang="en-US" sz="2000" b="0" dirty="0">
                <a:solidFill>
                  <a:srgbClr val="074873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47391" y="2814314"/>
            <a:ext cx="6116162" cy="520557"/>
            <a:chOff x="347391" y="2814314"/>
            <a:chExt cx="6116162" cy="520557"/>
          </a:xfrm>
        </p:grpSpPr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347391" y="2814314"/>
              <a:ext cx="406928" cy="52055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de-DE">
                <a:solidFill>
                  <a:srgbClr val="074873"/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99429" y="2907029"/>
              <a:ext cx="6064124" cy="338554"/>
              <a:chOff x="372535" y="1480785"/>
              <a:chExt cx="6602006" cy="338554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833717" y="1480785"/>
                <a:ext cx="61408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Most Industries do not have the resource of data</a:t>
                </a:r>
                <a:r>
                  <a:rPr lang="en-US" b="0" dirty="0"/>
                  <a:t>	</a:t>
                </a:r>
              </a:p>
            </p:txBody>
          </p:sp>
          <p:sp>
            <p:nvSpPr>
              <p:cNvPr id="19" name="Pfeil nach rechts 34"/>
              <p:cNvSpPr>
                <a:spLocks noChangeArrowheads="1"/>
              </p:cNvSpPr>
              <p:nvPr/>
            </p:nvSpPr>
            <p:spPr bwMode="auto">
              <a:xfrm>
                <a:off x="372535" y="1527217"/>
                <a:ext cx="282488" cy="245690"/>
              </a:xfrm>
              <a:prstGeom prst="rightArrow">
                <a:avLst>
                  <a:gd name="adj1" fmla="val 50000"/>
                  <a:gd name="adj2" fmla="val 56540"/>
                </a:avLst>
              </a:prstGeom>
              <a:solidFill>
                <a:schemeClr val="accent3">
                  <a:alpha val="5882"/>
                </a:schemeClr>
              </a:solidFill>
              <a:ln w="12700" cmpd="sng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ts val="900"/>
                  </a:spcBef>
                </a:pPr>
                <a:endParaRPr lang="en-US" sz="2000" b="0" dirty="0">
                  <a:solidFill>
                    <a:schemeClr val="accent3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</p:grpSp>
      <p:pic>
        <p:nvPicPr>
          <p:cNvPr id="8" name="Bild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632988" y="3518235"/>
            <a:ext cx="967363" cy="291352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47391" y="3334871"/>
            <a:ext cx="6116162" cy="520557"/>
            <a:chOff x="347391" y="2814314"/>
            <a:chExt cx="6116162" cy="520557"/>
          </a:xfrm>
        </p:grpSpPr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347391" y="2814314"/>
              <a:ext cx="406928" cy="52055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de-DE">
                <a:solidFill>
                  <a:srgbClr val="074873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99429" y="2907029"/>
              <a:ext cx="6064124" cy="338554"/>
              <a:chOff x="372535" y="1480785"/>
              <a:chExt cx="6602006" cy="338554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833717" y="1480785"/>
                <a:ext cx="61408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They rely on experts</a:t>
                </a:r>
                <a:endParaRPr lang="en-US" b="0" dirty="0"/>
              </a:p>
            </p:txBody>
          </p:sp>
          <p:sp>
            <p:nvSpPr>
              <p:cNvPr id="33" name="Pfeil nach rechts 34"/>
              <p:cNvSpPr>
                <a:spLocks noChangeArrowheads="1"/>
              </p:cNvSpPr>
              <p:nvPr/>
            </p:nvSpPr>
            <p:spPr bwMode="auto">
              <a:xfrm>
                <a:off x="372535" y="1527217"/>
                <a:ext cx="282488" cy="245690"/>
              </a:xfrm>
              <a:prstGeom prst="rightArrow">
                <a:avLst>
                  <a:gd name="adj1" fmla="val 50000"/>
                  <a:gd name="adj2" fmla="val 56540"/>
                </a:avLst>
              </a:prstGeom>
              <a:solidFill>
                <a:schemeClr val="accent3">
                  <a:alpha val="5882"/>
                </a:schemeClr>
              </a:solidFill>
              <a:ln w="12700" cmpd="sng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ts val="900"/>
                  </a:spcBef>
                </a:pPr>
                <a:endParaRPr lang="en-US" sz="2000" b="0" dirty="0">
                  <a:solidFill>
                    <a:schemeClr val="accent3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</p:grp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347391" y="3802303"/>
            <a:ext cx="406928" cy="339391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wrap="none" anchor="ctr"/>
          <a:lstStyle/>
          <a:p>
            <a:endParaRPr lang="de-DE">
              <a:solidFill>
                <a:srgbClr val="074873"/>
              </a:solidFill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347391" y="4124387"/>
            <a:ext cx="406928" cy="339391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wrap="none" anchor="ctr"/>
          <a:lstStyle/>
          <a:p>
            <a:endParaRPr lang="de-DE">
              <a:solidFill>
                <a:srgbClr val="074873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3682" y="3789827"/>
            <a:ext cx="3270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Knowledge based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Statistical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3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Current knowledge Incorporating Techniques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2535" y="1480785"/>
            <a:ext cx="6602006" cy="830997"/>
            <a:chOff x="372535" y="1480785"/>
            <a:chExt cx="6602006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833717" y="1480785"/>
              <a:ext cx="6140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smtClean="0"/>
                <a:t>Knowledge Distillation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0" dirty="0"/>
                <a:t>Expert network produces soft </a:t>
              </a:r>
              <a:r>
                <a:rPr lang="en-US" b="0" dirty="0" smtClean="0"/>
                <a:t>predictions​</a:t>
              </a:r>
              <a:endParaRPr lang="en-US" b="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0" dirty="0"/>
                <a:t>DNN tries to emulate those predictions</a:t>
              </a:r>
            </a:p>
          </p:txBody>
        </p:sp>
        <p:sp>
          <p:nvSpPr>
            <p:cNvPr id="5" name="Pfeil nach rechts 34"/>
            <p:cNvSpPr>
              <a:spLocks noChangeArrowheads="1"/>
            </p:cNvSpPr>
            <p:nvPr/>
          </p:nvSpPr>
          <p:spPr bwMode="auto">
            <a:xfrm>
              <a:off x="372535" y="1527217"/>
              <a:ext cx="282488" cy="245690"/>
            </a:xfrm>
            <a:prstGeom prst="rightArrow">
              <a:avLst>
                <a:gd name="adj1" fmla="val 50000"/>
                <a:gd name="adj2" fmla="val 56540"/>
              </a:avLst>
            </a:prstGeom>
            <a:solidFill>
              <a:schemeClr val="bg1">
                <a:alpha val="5882"/>
              </a:schemeClr>
            </a:solidFill>
            <a:ln w="12700" cmpd="sng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ts val="900"/>
                </a:spcBef>
              </a:pPr>
              <a:endParaRPr lang="en-US" sz="2000" b="0" dirty="0">
                <a:solidFill>
                  <a:srgbClr val="074873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24" y="1650062"/>
            <a:ext cx="6231497" cy="3675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0960" y="6311152"/>
            <a:ext cx="2824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dirty="0" err="1" smtClean="0"/>
              <a:t>Zhiting</a:t>
            </a:r>
            <a:r>
              <a:rPr lang="en-US" sz="1050" b="0" dirty="0" smtClean="0"/>
              <a:t> </a:t>
            </a:r>
            <a:r>
              <a:rPr lang="en-US" sz="1050" b="0" dirty="0" err="1" smtClean="0"/>
              <a:t>hu</a:t>
            </a:r>
            <a:r>
              <a:rPr lang="en-US" sz="1050" b="0" dirty="0" smtClean="0"/>
              <a:t> et.al., ACL, 2016</a:t>
            </a:r>
            <a:endParaRPr lang="en-US" sz="1050" b="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72534" y="2398664"/>
            <a:ext cx="6610971" cy="1077218"/>
            <a:chOff x="372535" y="1480785"/>
            <a:chExt cx="6610971" cy="1077218"/>
          </a:xfrm>
        </p:grpSpPr>
        <p:sp>
          <p:nvSpPr>
            <p:cNvPr id="16" name="TextBox 15"/>
            <p:cNvSpPr txBox="1"/>
            <p:nvPr/>
          </p:nvSpPr>
          <p:spPr>
            <a:xfrm>
              <a:off x="842682" y="1480785"/>
              <a:ext cx="61408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smtClean="0"/>
                <a:t>Posterior Regularization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0" dirty="0"/>
                <a:t>Constraints on posterior </a:t>
              </a:r>
              <a:r>
                <a:rPr lang="en-US" b="0" dirty="0" smtClean="0"/>
                <a:t>expectations</a:t>
              </a:r>
              <a:endParaRPr lang="en-US" b="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0" dirty="0"/>
                <a:t>Restrict the space of </a:t>
              </a:r>
              <a:r>
                <a:rPr lang="en-US" b="0" dirty="0" smtClean="0"/>
                <a:t>posteriors</a:t>
              </a:r>
              <a:endParaRPr lang="en-US" b="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b="0" dirty="0"/>
            </a:p>
          </p:txBody>
        </p:sp>
        <p:sp>
          <p:nvSpPr>
            <p:cNvPr id="17" name="Pfeil nach rechts 34"/>
            <p:cNvSpPr>
              <a:spLocks noChangeArrowheads="1"/>
            </p:cNvSpPr>
            <p:nvPr/>
          </p:nvSpPr>
          <p:spPr bwMode="auto">
            <a:xfrm>
              <a:off x="372535" y="1527217"/>
              <a:ext cx="282488" cy="245690"/>
            </a:xfrm>
            <a:prstGeom prst="rightArrow">
              <a:avLst>
                <a:gd name="adj1" fmla="val 50000"/>
                <a:gd name="adj2" fmla="val 56540"/>
              </a:avLst>
            </a:prstGeom>
            <a:solidFill>
              <a:schemeClr val="bg1">
                <a:alpha val="5882"/>
              </a:schemeClr>
            </a:solidFill>
            <a:ln w="12700" cmpd="sng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ts val="900"/>
                </a:spcBef>
              </a:pPr>
              <a:endParaRPr lang="en-US" sz="2000" b="0" dirty="0">
                <a:solidFill>
                  <a:srgbClr val="074873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735" y="3055034"/>
            <a:ext cx="6165036" cy="19877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90020" y="6311152"/>
            <a:ext cx="139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err="1" smtClean="0"/>
              <a:t>Ghanchev</a:t>
            </a:r>
            <a:r>
              <a:rPr lang="en-US" sz="1000" b="0" dirty="0" smtClean="0"/>
              <a:t> et.al.,2010</a:t>
            </a:r>
            <a:endParaRPr lang="en-US" sz="1000" b="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72534" y="3448019"/>
            <a:ext cx="6602006" cy="1077218"/>
            <a:chOff x="372535" y="1480785"/>
            <a:chExt cx="6602006" cy="1077218"/>
          </a:xfrm>
        </p:grpSpPr>
        <p:sp>
          <p:nvSpPr>
            <p:cNvPr id="21" name="TextBox 20"/>
            <p:cNvSpPr txBox="1"/>
            <p:nvPr/>
          </p:nvSpPr>
          <p:spPr>
            <a:xfrm>
              <a:off x="833717" y="1480785"/>
              <a:ext cx="61408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smtClean="0"/>
                <a:t>Rule based Neural Networks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0" dirty="0"/>
                <a:t>Expert knowledge is defined by propositional logic​.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0" dirty="0"/>
                <a:t>NN architecture is designed to have one-to-one correspondence with elements of the rule </a:t>
              </a:r>
              <a:r>
                <a:rPr lang="en-US" b="0" dirty="0" smtClean="0"/>
                <a:t>set</a:t>
              </a:r>
              <a:endParaRPr lang="en-US" b="0" dirty="0"/>
            </a:p>
          </p:txBody>
        </p:sp>
        <p:sp>
          <p:nvSpPr>
            <p:cNvPr id="22" name="Pfeil nach rechts 34"/>
            <p:cNvSpPr>
              <a:spLocks noChangeArrowheads="1"/>
            </p:cNvSpPr>
            <p:nvPr/>
          </p:nvSpPr>
          <p:spPr bwMode="auto">
            <a:xfrm>
              <a:off x="372535" y="1527217"/>
              <a:ext cx="282488" cy="245690"/>
            </a:xfrm>
            <a:prstGeom prst="rightArrow">
              <a:avLst>
                <a:gd name="adj1" fmla="val 50000"/>
                <a:gd name="adj2" fmla="val 56540"/>
              </a:avLst>
            </a:prstGeom>
            <a:solidFill>
              <a:schemeClr val="bg1">
                <a:alpha val="5882"/>
              </a:schemeClr>
            </a:solidFill>
            <a:ln w="12700" cmpd="sng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ts val="900"/>
                </a:spcBef>
              </a:pPr>
              <a:endParaRPr lang="en-US" sz="2000" b="0" dirty="0">
                <a:solidFill>
                  <a:srgbClr val="074873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63" y="1772906"/>
            <a:ext cx="5849288" cy="449086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90020" y="631115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 smtClean="0"/>
              <a:t>GG towel et.al.,1990</a:t>
            </a:r>
            <a:endParaRPr 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295926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9" grpId="0"/>
      <p:bldP spid="19" grpId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73" y="164907"/>
            <a:ext cx="9324966" cy="766805"/>
          </a:xfrm>
        </p:spPr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Time Series Analysis is of vital importance due to high impact in various domains</a:t>
            </a:r>
            <a:endParaRPr lang="en-US" dirty="0"/>
          </a:p>
        </p:txBody>
      </p:sp>
      <p:pic>
        <p:nvPicPr>
          <p:cNvPr id="3" name="Picture 2" descr="mom-hintergrund"/>
          <p:cNvPicPr>
            <a:picLocks noChangeAspect="1" noChangeArrowheads="1"/>
          </p:cNvPicPr>
          <p:nvPr/>
        </p:nvPicPr>
        <p:blipFill>
          <a:blip r:embed="rId2" cstate="print"/>
          <a:srcRect r="20834" b="21095"/>
          <a:stretch>
            <a:fillRect/>
          </a:stretch>
        </p:blipFill>
        <p:spPr bwMode="auto">
          <a:xfrm>
            <a:off x="2856943" y="1147482"/>
            <a:ext cx="6443651" cy="5004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63FC8D-1539-4BA7-BC0F-E9C56F35BB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30839" y="2937210"/>
            <a:ext cx="2175480" cy="134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3FACB6A-1C67-4073-8FE2-9C1B09064AA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86064" y="197594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3ACDA99-61C0-4923-B7BA-65BF402D710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538900" y="1807455"/>
            <a:ext cx="650950" cy="6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F04967F-511E-411F-9BCD-F54DF307A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123" t="49995" r="58526"/>
          <a:stretch/>
        </p:blipFill>
        <p:spPr>
          <a:xfrm>
            <a:off x="2312232" y="3577408"/>
            <a:ext cx="448882" cy="65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1A586E-94EF-4B7A-86F5-7BF3639286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50348" t="7094" b="57023"/>
          <a:stretch/>
        </p:blipFill>
        <p:spPr>
          <a:xfrm>
            <a:off x="9169212" y="2949720"/>
            <a:ext cx="640080" cy="462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8D40CE9-B814-4A80-9311-767D3B04B37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 b="14980"/>
          <a:stretch>
            <a:fillRect/>
          </a:stretch>
        </p:blipFill>
        <p:spPr>
          <a:xfrm>
            <a:off x="4800065" y="5613835"/>
            <a:ext cx="736225" cy="65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2C6EC75-53DD-4B7F-9237-AC4D220459D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185347" y="3517727"/>
            <a:ext cx="640800" cy="6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16F8743-D744-425D-BB0C-F87BF665725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8385344" y="5192100"/>
            <a:ext cx="590334" cy="59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D8B0D1E-58D9-403F-A490-2BAF1D224C2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7219930" y="5044629"/>
            <a:ext cx="672551" cy="6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B32AA38-20C3-4FFA-B342-8C523CED7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3852055" y="1265530"/>
            <a:ext cx="640800" cy="6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08792F0-4DD2-4B0C-B238-D4908EAA3FAE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3161292" y="4202694"/>
            <a:ext cx="603033" cy="60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96AF6CF-0E1D-4C6A-984C-39CE9554F2D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9034704" y="4385416"/>
            <a:ext cx="662796" cy="6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C824670-6A29-454F-BD05-8A7187731762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4639250" y="1784090"/>
            <a:ext cx="697680" cy="6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314D7D2-173C-4D29-BDA6-7DED3C7AE498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4164846" y="4816063"/>
            <a:ext cx="564840" cy="56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31DA58D-7C1E-4426-A2E8-DB6563429D38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2946787" y="5158578"/>
            <a:ext cx="57132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6D0C61E-AE72-4DFF-9578-EB356D900735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6945355" y="1843568"/>
            <a:ext cx="697680" cy="6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41E5748-2059-40BD-AD2B-AC905A4993D2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6319749" y="5563978"/>
            <a:ext cx="550740" cy="55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17CED38-5681-4E8B-8CCD-30A8F71D6153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5578699" y="1294690"/>
            <a:ext cx="777712" cy="58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6AC8501-812A-4868-BC28-31C61BCE97D2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3030728" y="2853881"/>
            <a:ext cx="601900" cy="60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Connector 22"/>
          <p:cNvCxnSpPr/>
          <p:nvPr/>
        </p:nvCxnSpPr>
        <p:spPr bwMode="auto">
          <a:xfrm>
            <a:off x="7207469" y="4116006"/>
            <a:ext cx="1202526" cy="1127458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auto">
          <a:xfrm>
            <a:off x="6244541" y="4385416"/>
            <a:ext cx="273176" cy="1058823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auto">
          <a:xfrm flipH="1">
            <a:off x="5197884" y="4385416"/>
            <a:ext cx="413411" cy="1178563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 flipH="1">
            <a:off x="2786515" y="3714049"/>
            <a:ext cx="1843175" cy="124079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auto">
          <a:xfrm flipH="1">
            <a:off x="3764325" y="3963606"/>
            <a:ext cx="843415" cy="375526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 flipH="1">
            <a:off x="3564186" y="4116006"/>
            <a:ext cx="1195954" cy="1101494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H="1">
            <a:off x="4683882" y="4278931"/>
            <a:ext cx="413822" cy="537133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>
            <a:off x="6761192" y="4342151"/>
            <a:ext cx="529878" cy="756332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 bwMode="auto">
          <a:xfrm>
            <a:off x="7274782" y="3975203"/>
            <a:ext cx="1661222" cy="584311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7291070" y="3826296"/>
            <a:ext cx="907712" cy="41374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7291070" y="3137403"/>
            <a:ext cx="1743634" cy="341686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 bwMode="auto">
          <a:xfrm flipV="1">
            <a:off x="7156562" y="2414846"/>
            <a:ext cx="1329502" cy="757394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 flipV="1">
            <a:off x="6761192" y="2466337"/>
            <a:ext cx="277664" cy="407652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V="1">
            <a:off x="5967556" y="2068639"/>
            <a:ext cx="20725" cy="601524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flipH="1" flipV="1">
            <a:off x="5140524" y="2436611"/>
            <a:ext cx="92914" cy="297204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flipH="1" flipV="1">
            <a:off x="4225072" y="1994644"/>
            <a:ext cx="535068" cy="942566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flipH="1" flipV="1">
            <a:off x="3770941" y="3085127"/>
            <a:ext cx="775149" cy="194417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flipH="1" flipV="1">
            <a:off x="3299128" y="2273134"/>
            <a:ext cx="1193478" cy="811993"/>
          </a:xfrm>
          <a:prstGeom prst="line">
            <a:avLst/>
          </a:prstGeom>
          <a:ln>
            <a:gradFill flip="none" rotWithShape="1">
              <a:gsLst>
                <a:gs pos="1000">
                  <a:schemeClr val="accent1">
                    <a:lumMod val="67000"/>
                  </a:schemeClr>
                </a:gs>
                <a:gs pos="42000">
                  <a:schemeClr val="accent1">
                    <a:lumMod val="9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 bwMode="auto">
          <a:xfrm rot="498587" flipH="1" flipV="1">
            <a:off x="2540276" y="3643660"/>
            <a:ext cx="1666368" cy="1689340"/>
          </a:xfrm>
          <a:prstGeom prst="arc">
            <a:avLst>
              <a:gd name="adj1" fmla="val 17853423"/>
              <a:gd name="adj2" fmla="val 21560078"/>
            </a:avLst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" pitchFamily="-64" charset="0"/>
            </a:endParaRPr>
          </a:p>
        </p:txBody>
      </p:sp>
      <p:sp>
        <p:nvSpPr>
          <p:cNvPr id="42" name="Arc 41"/>
          <p:cNvSpPr/>
          <p:nvPr/>
        </p:nvSpPr>
        <p:spPr bwMode="auto">
          <a:xfrm rot="2436546" flipH="1" flipV="1">
            <a:off x="2519906" y="2005077"/>
            <a:ext cx="1666368" cy="2034788"/>
          </a:xfrm>
          <a:prstGeom prst="arc">
            <a:avLst>
              <a:gd name="adj1" fmla="val 17850950"/>
              <a:gd name="adj2" fmla="val 20903424"/>
            </a:avLst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" pitchFamily="-64" charset="0"/>
            </a:endParaRPr>
          </a:p>
        </p:txBody>
      </p:sp>
      <p:sp>
        <p:nvSpPr>
          <p:cNvPr id="43" name="Freeform 42"/>
          <p:cNvSpPr/>
          <p:nvPr/>
        </p:nvSpPr>
        <p:spPr bwMode="auto">
          <a:xfrm>
            <a:off x="6603455" y="1241154"/>
            <a:ext cx="1823756" cy="2083257"/>
          </a:xfrm>
          <a:custGeom>
            <a:avLst/>
            <a:gdLst>
              <a:gd name="connsiteX0" fmla="*/ 0 w 1917700"/>
              <a:gd name="connsiteY0" fmla="*/ 282834 h 2162434"/>
              <a:gd name="connsiteX1" fmla="*/ 1460500 w 1917700"/>
              <a:gd name="connsiteY1" fmla="*/ 155834 h 2162434"/>
              <a:gd name="connsiteX2" fmla="*/ 1917700 w 1917700"/>
              <a:gd name="connsiteY2" fmla="*/ 2162434 h 216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7700" h="2162434">
                <a:moveTo>
                  <a:pt x="0" y="282834"/>
                </a:moveTo>
                <a:cubicBezTo>
                  <a:pt x="570441" y="62700"/>
                  <a:pt x="1140883" y="-157433"/>
                  <a:pt x="1460500" y="155834"/>
                </a:cubicBezTo>
                <a:cubicBezTo>
                  <a:pt x="1780117" y="469101"/>
                  <a:pt x="1848908" y="1315767"/>
                  <a:pt x="1917700" y="2162434"/>
                </a:cubicBezTo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" pitchFamily="-6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3727028" y="5282701"/>
            <a:ext cx="3304507" cy="32051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 bwMode="auto">
          <a:xfrm flipV="1">
            <a:off x="3642708" y="5280721"/>
            <a:ext cx="515807" cy="206546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 bwMode="auto">
          <a:xfrm rot="5066605" flipH="1" flipV="1">
            <a:off x="3218184" y="1174346"/>
            <a:ext cx="1395425" cy="1846134"/>
          </a:xfrm>
          <a:prstGeom prst="arc">
            <a:avLst>
              <a:gd name="adj1" fmla="val 17850950"/>
              <a:gd name="adj2" fmla="val 20903424"/>
            </a:avLst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" pitchFamily="-6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654069" y="2575022"/>
            <a:ext cx="1617637" cy="29944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Times" pitchFamily="-64" charset="0"/>
              </a:rPr>
              <a:t>Supply and demand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6941898" y="2928945"/>
            <a:ext cx="1315374" cy="309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Times" pitchFamily="-64" charset="0"/>
              </a:rPr>
              <a:t>Fault detection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7581681" y="1379855"/>
            <a:ext cx="1393997" cy="309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Times" pitchFamily="-64" charset="0"/>
              </a:rPr>
              <a:t>Product tracking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6835760" y="4325146"/>
            <a:ext cx="940175" cy="309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Times" pitchFamily="-64" charset="0"/>
              </a:rPr>
              <a:t>Smart grid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5047756" y="4488331"/>
            <a:ext cx="1079375" cy="309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Times" pitchFamily="-64" charset="0"/>
              </a:rPr>
              <a:t>Forecasting</a:t>
            </a:r>
            <a:endParaRPr lang="en-US" sz="1400" dirty="0">
              <a:latin typeface="Times" pitchFamily="-6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518108" y="3550461"/>
            <a:ext cx="1079375" cy="309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Times" pitchFamily="-64" charset="0"/>
              </a:rPr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92903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KINN: Knowledge Integrated Neural Network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2535" y="1480785"/>
            <a:ext cx="7623983" cy="338554"/>
            <a:chOff x="372535" y="1480785"/>
            <a:chExt cx="7623983" cy="338554"/>
          </a:xfrm>
        </p:grpSpPr>
        <p:sp>
          <p:nvSpPr>
            <p:cNvPr id="4" name="TextBox 3"/>
            <p:cNvSpPr txBox="1"/>
            <p:nvPr/>
          </p:nvSpPr>
          <p:spPr>
            <a:xfrm>
              <a:off x="833716" y="1480785"/>
              <a:ext cx="7162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smtClean="0"/>
                <a:t>Knowledge incorporation technique for time series forecasting</a:t>
              </a:r>
              <a:endParaRPr lang="en-US" b="0" dirty="0"/>
            </a:p>
          </p:txBody>
        </p:sp>
        <p:sp>
          <p:nvSpPr>
            <p:cNvPr id="5" name="Pfeil nach rechts 34"/>
            <p:cNvSpPr>
              <a:spLocks noChangeArrowheads="1"/>
            </p:cNvSpPr>
            <p:nvPr/>
          </p:nvSpPr>
          <p:spPr bwMode="auto">
            <a:xfrm>
              <a:off x="372535" y="1527217"/>
              <a:ext cx="282488" cy="245690"/>
            </a:xfrm>
            <a:prstGeom prst="rightArrow">
              <a:avLst>
                <a:gd name="adj1" fmla="val 50000"/>
                <a:gd name="adj2" fmla="val 56540"/>
              </a:avLst>
            </a:prstGeom>
            <a:solidFill>
              <a:schemeClr val="bg1">
                <a:alpha val="5882"/>
              </a:schemeClr>
            </a:solidFill>
            <a:ln w="12700" cmpd="sng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ts val="900"/>
                </a:spcBef>
              </a:pPr>
              <a:endParaRPr lang="en-US" sz="2000" b="0" dirty="0">
                <a:solidFill>
                  <a:srgbClr val="074873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00" y="2104347"/>
            <a:ext cx="1162050" cy="1659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771" y="4201879"/>
            <a:ext cx="1047750" cy="532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378" y="3795402"/>
            <a:ext cx="895350" cy="8235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485" y="2393314"/>
            <a:ext cx="3962400" cy="1126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739" y="2569527"/>
            <a:ext cx="2771775" cy="2325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0485" y="2579052"/>
            <a:ext cx="828675" cy="1150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7749" y="3629189"/>
            <a:ext cx="171450" cy="133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2735" y="3621922"/>
            <a:ext cx="695883" cy="2503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1087" y="3726364"/>
            <a:ext cx="67238" cy="44454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72535" y="2487558"/>
            <a:ext cx="7623983" cy="338554"/>
            <a:chOff x="372535" y="1480785"/>
            <a:chExt cx="7623983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833716" y="1480785"/>
              <a:ext cx="7162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smtClean="0"/>
                <a:t>Parametric equation</a:t>
              </a:r>
            </a:p>
          </p:txBody>
        </p:sp>
        <p:sp>
          <p:nvSpPr>
            <p:cNvPr id="20" name="Pfeil nach rechts 34"/>
            <p:cNvSpPr>
              <a:spLocks noChangeArrowheads="1"/>
            </p:cNvSpPr>
            <p:nvPr/>
          </p:nvSpPr>
          <p:spPr bwMode="auto">
            <a:xfrm>
              <a:off x="372535" y="1527217"/>
              <a:ext cx="282488" cy="245690"/>
            </a:xfrm>
            <a:prstGeom prst="rightArrow">
              <a:avLst>
                <a:gd name="adj1" fmla="val 50000"/>
                <a:gd name="adj2" fmla="val 56540"/>
              </a:avLst>
            </a:prstGeom>
            <a:solidFill>
              <a:schemeClr val="bg1">
                <a:alpha val="5882"/>
              </a:schemeClr>
            </a:solidFill>
            <a:ln w="12700" cmpd="sng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ts val="900"/>
                </a:spcBef>
              </a:pPr>
              <a:endParaRPr lang="en-US" sz="2000" b="0" dirty="0">
                <a:solidFill>
                  <a:srgbClr val="074873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67" y="2856974"/>
            <a:ext cx="4497240" cy="532163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72535" y="3454996"/>
            <a:ext cx="7623983" cy="338554"/>
            <a:chOff x="372535" y="1480785"/>
            <a:chExt cx="7623983" cy="338554"/>
          </a:xfrm>
        </p:grpSpPr>
        <p:sp>
          <p:nvSpPr>
            <p:cNvPr id="30" name="TextBox 29"/>
            <p:cNvSpPr txBox="1"/>
            <p:nvPr/>
          </p:nvSpPr>
          <p:spPr>
            <a:xfrm>
              <a:off x="833716" y="1480785"/>
              <a:ext cx="7162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smtClean="0"/>
                <a:t>Objective</a:t>
              </a:r>
            </a:p>
          </p:txBody>
        </p:sp>
        <p:sp>
          <p:nvSpPr>
            <p:cNvPr id="31" name="Pfeil nach rechts 34"/>
            <p:cNvSpPr>
              <a:spLocks noChangeArrowheads="1"/>
            </p:cNvSpPr>
            <p:nvPr/>
          </p:nvSpPr>
          <p:spPr bwMode="auto">
            <a:xfrm>
              <a:off x="372535" y="1527217"/>
              <a:ext cx="282488" cy="245690"/>
            </a:xfrm>
            <a:prstGeom prst="rightArrow">
              <a:avLst>
                <a:gd name="adj1" fmla="val 50000"/>
                <a:gd name="adj2" fmla="val 56540"/>
              </a:avLst>
            </a:prstGeom>
            <a:solidFill>
              <a:schemeClr val="bg1">
                <a:alpha val="5882"/>
              </a:schemeClr>
            </a:solidFill>
            <a:ln w="12700" cmpd="sng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ts val="900"/>
                </a:spcBef>
              </a:pPr>
              <a:endParaRPr lang="en-US" sz="2000" b="0" dirty="0">
                <a:solidFill>
                  <a:srgbClr val="074873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9976" y="3904390"/>
            <a:ext cx="4751058" cy="53948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2535" y="1964504"/>
            <a:ext cx="7623983" cy="338554"/>
            <a:chOff x="372535" y="1480785"/>
            <a:chExt cx="7623983" cy="338554"/>
          </a:xfrm>
        </p:grpSpPr>
        <p:sp>
          <p:nvSpPr>
            <p:cNvPr id="24" name="TextBox 23"/>
            <p:cNvSpPr txBox="1"/>
            <p:nvPr/>
          </p:nvSpPr>
          <p:spPr>
            <a:xfrm>
              <a:off x="833716" y="1480785"/>
              <a:ext cx="7162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smtClean="0"/>
                <a:t>Knowledge is incorporated in a residual scheme</a:t>
              </a:r>
              <a:endParaRPr lang="en-US" b="0" dirty="0"/>
            </a:p>
          </p:txBody>
        </p:sp>
        <p:sp>
          <p:nvSpPr>
            <p:cNvPr id="25" name="Pfeil nach rechts 34"/>
            <p:cNvSpPr>
              <a:spLocks noChangeArrowheads="1"/>
            </p:cNvSpPr>
            <p:nvPr/>
          </p:nvSpPr>
          <p:spPr bwMode="auto">
            <a:xfrm>
              <a:off x="372535" y="1527217"/>
              <a:ext cx="282488" cy="245690"/>
            </a:xfrm>
            <a:prstGeom prst="rightArrow">
              <a:avLst>
                <a:gd name="adj1" fmla="val 50000"/>
                <a:gd name="adj2" fmla="val 56540"/>
              </a:avLst>
            </a:prstGeom>
            <a:solidFill>
              <a:schemeClr val="bg1">
                <a:alpha val="5882"/>
              </a:schemeClr>
            </a:solidFill>
            <a:ln w="12700" cmpd="sng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ts val="900"/>
                </a:spcBef>
              </a:pPr>
              <a:endParaRPr lang="en-US" sz="2000" b="0" dirty="0">
                <a:solidFill>
                  <a:srgbClr val="074873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32182" y="6302188"/>
            <a:ext cx="1879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/>
              <a:t>Human Intelligence: Earl Hunt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5930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Experimental Setup</a:t>
            </a:r>
            <a:b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5811" y="1389530"/>
            <a:ext cx="751242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Caltrans </a:t>
            </a:r>
            <a:r>
              <a:rPr lang="en-US" sz="2000" b="0" dirty="0" err="1"/>
              <a:t>PeMS</a:t>
            </a:r>
            <a:r>
              <a:rPr lang="en-US" sz="2000" b="0" dirty="0"/>
              <a:t>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Vehicular Traffic on Richards Ave from Jan </a:t>
            </a:r>
            <a:r>
              <a:rPr lang="en-US" sz="2000" b="0" dirty="0" smtClean="0"/>
              <a:t>till </a:t>
            </a:r>
            <a:r>
              <a:rPr lang="en-US" sz="2000" b="0" dirty="0"/>
              <a:t>March </a:t>
            </a:r>
            <a:r>
              <a:rPr lang="en-US" sz="2000" b="0" dirty="0" smtClean="0"/>
              <a:t>2016</a:t>
            </a:r>
            <a:endParaRPr lang="en-US" sz="2000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Grouped into 30 </a:t>
            </a:r>
            <a:r>
              <a:rPr lang="en-US" sz="2000" b="0" dirty="0" err="1"/>
              <a:t>mins</a:t>
            </a:r>
            <a:r>
              <a:rPr lang="en-US" sz="2000" b="0" dirty="0"/>
              <a:t> window​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One-step ahead </a:t>
            </a:r>
            <a:r>
              <a:rPr lang="en-US" sz="2000" b="0" dirty="0" smtClean="0"/>
              <a:t>prediction</a:t>
            </a:r>
            <a:endParaRPr lang="en-US" sz="2000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70/10/20 </a:t>
            </a:r>
            <a:r>
              <a:rPr lang="en-US" sz="2000" b="0" dirty="0" err="1"/>
              <a:t>Trian</a:t>
            </a:r>
            <a:r>
              <a:rPr lang="en-US" sz="2000" b="0" dirty="0"/>
              <a:t>, Validation and Test </a:t>
            </a:r>
            <a:r>
              <a:rPr lang="en-US" sz="2000" b="0" dirty="0" smtClean="0"/>
              <a:t>split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Commonly used method: SARIMA </a:t>
            </a:r>
            <a:r>
              <a:rPr lang="en-US" sz="2000" b="0" dirty="0"/>
              <a:t>as </a:t>
            </a:r>
            <a:r>
              <a:rPr lang="en-US" sz="2000" b="0" dirty="0" smtClean="0"/>
              <a:t>an expert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LSTM model as Neural Network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1156447" y="6320117"/>
            <a:ext cx="2188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/>
              <a:t>http://www.stat.ucdavis.edu/~clarkf/</a:t>
            </a:r>
          </a:p>
        </p:txBody>
      </p:sp>
    </p:spTree>
    <p:extLst>
      <p:ext uri="{BB962C8B-B14F-4D97-AF65-F5344CB8AC3E}">
        <p14:creationId xmlns:p14="http://schemas.microsoft.com/office/powerpoint/2010/main" val="5440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5" y="225959"/>
            <a:ext cx="8750300" cy="627063"/>
          </a:xfrm>
        </p:spPr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KINN significantly outperforms both expert and neural network when tested on complete dataset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72535" y="138105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Accurate Expert and full training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Baseline NN MSE: 5.90​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Baseline Expert model MSE : 1.24​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KINN MSE: 0.74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437" y="2042776"/>
            <a:ext cx="5702270" cy="339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5" y="169390"/>
            <a:ext cx="8750300" cy="627063"/>
          </a:xfrm>
        </p:spPr>
        <p:txBody>
          <a:bodyPr/>
          <a:lstStyle/>
          <a:p>
            <a:r>
              <a:rPr lang="en-US" sz="2400" dirty="0" smtClean="0">
                <a:solidFill>
                  <a:srgbClr val="0054AB"/>
                </a:solidFill>
                <a:cs typeface="Calibri" panose="020F0502020204030204" pitchFamily="34" charset="0"/>
              </a:rPr>
              <a:t>KINN still outperforms both expert and neural network when tested on reduced dataset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2535" y="1294653"/>
            <a:ext cx="8761413" cy="3416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Zapf Dingbats" pitchFamily="-111" charset="2"/>
              <a:buChar char="I"/>
              <a:defRPr sz="2400">
                <a:solidFill>
                  <a:srgbClr val="2F3754"/>
                </a:solidFill>
                <a:latin typeface="+mn-lt"/>
                <a:ea typeface="ＭＳ Ｐゴシック" pitchFamily="-111" charset="-128"/>
                <a:cs typeface="ＭＳ Ｐゴシック" pitchFamily="-111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Helvetica CE" pitchFamily="-111" charset="-18"/>
              <a:buChar char="–"/>
              <a:defRPr sz="2000"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2F3754"/>
                </a:solidFill>
                <a:latin typeface="+mn-lt"/>
                <a:ea typeface="ＭＳ Ｐゴシック" pitchFamily="-111" charset="-128"/>
              </a:defRPr>
            </a:lvl9pPr>
          </a:lstStyle>
          <a:p>
            <a:endParaRPr lang="en-US" b="0" kern="0" dirty="0" smtClean="0"/>
          </a:p>
          <a:p>
            <a:endParaRPr lang="en-US" b="0" kern="0" dirty="0"/>
          </a:p>
        </p:txBody>
      </p:sp>
      <p:sp>
        <p:nvSpPr>
          <p:cNvPr id="6" name="Rectangle 5"/>
          <p:cNvSpPr/>
          <p:nvPr/>
        </p:nvSpPr>
        <p:spPr>
          <a:xfrm>
            <a:off x="372535" y="154630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kern="0" dirty="0"/>
              <a:t>Trained over 50% of the training </a:t>
            </a:r>
            <a:r>
              <a:rPr lang="en-US" sz="2400" b="0" kern="0" dirty="0" smtClean="0"/>
              <a:t>set​</a:t>
            </a:r>
            <a:endParaRPr lang="en-US" sz="2400" b="0" kern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kern="0" dirty="0"/>
              <a:t>Baseline NN MSE: 6.36​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kern="0" dirty="0"/>
              <a:t>Baseline Expert model MSE : 1.52​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KINN MSE: 0.89 </a:t>
            </a:r>
            <a:r>
              <a:rPr lang="en-US" b="0" kern="0" dirty="0"/>
              <a:t>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kern="0" dirty="0"/>
              <a:t>​ </a:t>
            </a:r>
            <a:r>
              <a:rPr lang="en-US" sz="2400" b="0" kern="0" dirty="0"/>
              <a:t>Trained over 10% of the training </a:t>
            </a:r>
            <a:r>
              <a:rPr lang="en-US" sz="2400" b="0" kern="0" dirty="0" smtClean="0"/>
              <a:t>set​</a:t>
            </a:r>
            <a:endParaRPr lang="en-US" sz="2400" b="0" kern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kern="0" dirty="0"/>
              <a:t>Baseline NN MSE: 6.68​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kern="0" dirty="0"/>
              <a:t>Baseline Expert model MSE : 2.67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KINN MSE: 1.53</a:t>
            </a:r>
            <a:endParaRPr lang="en-US" sz="2000" b="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297" y="1894037"/>
            <a:ext cx="5705856" cy="3401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2" y="2766672"/>
            <a:ext cx="5705162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8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2641</TotalTime>
  <Words>630</Words>
  <Application>Microsoft Office PowerPoint</Application>
  <PresentationFormat>Widescreen</PresentationFormat>
  <Paragraphs>150</Paragraphs>
  <Slides>16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ＭＳ Ｐゴシック</vt:lpstr>
      <vt:lpstr>Arial</vt:lpstr>
      <vt:lpstr>Calibri</vt:lpstr>
      <vt:lpstr>Corbel</vt:lpstr>
      <vt:lpstr>Helvetica CE</vt:lpstr>
      <vt:lpstr>Times</vt:lpstr>
      <vt:lpstr>Times New Roman</vt:lpstr>
      <vt:lpstr>Zapf Dingbats</vt:lpstr>
      <vt:lpstr>Leere Präsentation</vt:lpstr>
      <vt:lpstr>Bitmap</vt:lpstr>
      <vt:lpstr> </vt:lpstr>
      <vt:lpstr>Neural Networks have achieved amazing performance in many domains</vt:lpstr>
      <vt:lpstr>Neural Networks are data hungry</vt:lpstr>
      <vt:lpstr>Current knowledge Incorporating Techniques</vt:lpstr>
      <vt:lpstr>Time Series Analysis is of vital importance due to high impact in various domains</vt:lpstr>
      <vt:lpstr>KINN: Knowledge Integrated Neural Network</vt:lpstr>
      <vt:lpstr>Experimental Setup </vt:lpstr>
      <vt:lpstr>KINN significantly outperforms both expert and neural network when tested on complete dataset</vt:lpstr>
      <vt:lpstr>KINN still outperforms both expert and neural network when tested on reduced dataset</vt:lpstr>
      <vt:lpstr>KINN does not require accurate predictions by the expert model</vt:lpstr>
      <vt:lpstr>KINN is robust enough to handle poor expert predictions with reduced dataset</vt:lpstr>
      <vt:lpstr>KINN is not adversely effected if one domain does not contain any information</vt:lpstr>
      <vt:lpstr>Experiments Summarized</vt:lpstr>
      <vt:lpstr>Conclusion</vt:lpstr>
      <vt:lpstr>Future work</vt:lpstr>
      <vt:lpstr>Thank You</vt:lpstr>
    </vt:vector>
  </TitlesOfParts>
  <Company>DFKI GmbH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urban</dc:creator>
  <cp:lastModifiedBy>Ali Chattha</cp:lastModifiedBy>
  <cp:revision>1142</cp:revision>
  <cp:lastPrinted>2017-07-12T12:51:10Z</cp:lastPrinted>
  <dcterms:created xsi:type="dcterms:W3CDTF">2011-03-11T21:49:04Z</dcterms:created>
  <dcterms:modified xsi:type="dcterms:W3CDTF">2019-03-27T14:34:58Z</dcterms:modified>
</cp:coreProperties>
</file>